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82"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p:scale>
          <a:sx n="66" d="100"/>
          <a:sy n="66" d="100"/>
        </p:scale>
        <p:origin x="1344" y="-9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720650"/>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11"/>
          <a:stretch/>
        </p:blipFill>
        <p:spPr>
          <a:xfrm>
            <a:off x="345423" y="1234286"/>
            <a:ext cx="3858458" cy="310276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415"/>
          <a:stretch/>
        </p:blipFill>
        <p:spPr>
          <a:xfrm>
            <a:off x="487016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17581" y="3298937"/>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76618"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67516" y="4809388"/>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67516" y="4809388"/>
                <a:ext cx="2002403" cy="1170564"/>
              </a:xfrm>
              <a:prstGeom prst="rect">
                <a:avLst/>
              </a:prstGeom>
              <a:blipFill>
                <a:blip r:embed="rId4"/>
                <a:stretch>
                  <a:fillRect l="-7317" t="-6771" b="-4167"/>
                </a:stretch>
              </a:blipFill>
            </p:spPr>
            <p:txBody>
              <a:bodyPr/>
              <a:lstStyle/>
              <a:p>
                <a:r>
                  <a:rPr lang="en-GB">
                    <a:noFill/>
                  </a:rPr>
                  <a:t> </a:t>
                </a:r>
              </a:p>
            </p:txBody>
          </p:sp>
        </mc:Fallback>
      </mc:AlternateContent>
      <p:sp>
        <p:nvSpPr>
          <p:cNvPr id="11" name="Arc 10"/>
          <p:cNvSpPr/>
          <p:nvPr/>
        </p:nvSpPr>
        <p:spPr>
          <a:xfrm>
            <a:off x="459641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61140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590229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to be validated</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902299" y="4809388"/>
                <a:ext cx="2745829" cy="1512580"/>
              </a:xfrm>
              <a:prstGeom prst="rect">
                <a:avLst/>
              </a:prstGeom>
              <a:blipFill>
                <a:blip r:embed="rId5"/>
                <a:stretch>
                  <a:fillRect l="-5100" t="-5242" r="-5100"/>
                </a:stretch>
              </a:blipFill>
            </p:spPr>
            <p:txBody>
              <a:bodyPr/>
              <a:lstStyle/>
              <a:p>
                <a:r>
                  <a:rPr lang="en-GB">
                    <a:noFill/>
                  </a:rPr>
                  <a:t> </a:t>
                </a:r>
              </a:p>
            </p:txBody>
          </p:sp>
        </mc:Fallback>
      </mc:AlternateContent>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83591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773158"/>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820034"/>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757281"/>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2113484"/>
            <a:ext cx="330200" cy="2597772"/>
          </a:xfrm>
          <a:prstGeom prst="rightBrace">
            <a:avLst>
              <a:gd name="adj1" fmla="val 34295"/>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064054"/>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13" name="Group 12"/>
          <p:cNvGrpSpPr/>
          <p:nvPr/>
        </p:nvGrpSpPr>
        <p:grpSpPr>
          <a:xfrm>
            <a:off x="513666" y="2538249"/>
            <a:ext cx="4777050" cy="532347"/>
            <a:chOff x="-2609209" y="1063398"/>
            <a:chExt cx="8420308" cy="532347"/>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60" cy="532347"/>
            </a:xfrm>
            <a:prstGeom prst="rect">
              <a:avLst/>
            </a:prstGeom>
            <a:noFill/>
          </p:spPr>
          <p:txBody>
            <a:bodyPr wrap="square" lIns="0" tIns="0" rIns="0" bIns="0" rtlCol="0">
              <a:noAutofit/>
            </a:bodyPr>
            <a:lstStyle/>
            <a:p>
              <a:r>
                <a:rPr lang="en-US" dirty="0" smtClean="0"/>
                <a:t>Assist P3 flight envelope </a:t>
              </a:r>
              <a:r>
                <a:rPr lang="en-US" dirty="0" smtClean="0"/>
                <a:t>expansion in Sicily, </a:t>
              </a:r>
              <a:br>
                <a:rPr lang="en-US" dirty="0" smtClean="0"/>
              </a:br>
              <a:r>
                <a:rPr lang="en-US" u="sng" dirty="0" smtClean="0"/>
                <a:t>necessary for TC</a:t>
              </a:r>
              <a:endParaRPr lang="en-US" u="sng" dirty="0"/>
            </a:p>
          </p:txBody>
        </p:sp>
      </p:grpSp>
      <p:grpSp>
        <p:nvGrpSpPr>
          <p:cNvPr id="16" name="Group 15"/>
          <p:cNvGrpSpPr/>
          <p:nvPr/>
        </p:nvGrpSpPr>
        <p:grpSpPr>
          <a:xfrm>
            <a:off x="513666" y="3795036"/>
            <a:ext cx="4749291" cy="576607"/>
            <a:chOff x="-2634608" y="1207533"/>
            <a:chExt cx="8371379" cy="576607"/>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72489" y="1249316"/>
              <a:ext cx="7909260"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a:t>TC</a:t>
              </a:r>
            </a:p>
            <a:p>
              <a:endParaRPr lang="en-US" dirty="0"/>
            </a:p>
          </p:txBody>
        </p:sp>
      </p:grpSp>
      <p:grpSp>
        <p:nvGrpSpPr>
          <p:cNvPr id="19" name="Group 18"/>
          <p:cNvGrpSpPr/>
          <p:nvPr/>
        </p:nvGrpSpPr>
        <p:grpSpPr>
          <a:xfrm>
            <a:off x="513666" y="4433551"/>
            <a:ext cx="4763701" cy="362857"/>
            <a:chOff x="-2634608" y="137885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7885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3666" y="313250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t>
              </a:r>
              <a:r>
                <a:rPr lang="en-US" dirty="0"/>
                <a:t>a </a:t>
              </a:r>
              <a:r>
                <a:rPr lang="en-US" dirty="0" smtClean="0"/>
                <a:t>proper </a:t>
              </a:r>
              <a:r>
                <a:rPr lang="en-US" dirty="0"/>
                <a:t>dynamic model of the H/C </a:t>
              </a:r>
            </a:p>
            <a:p>
              <a:r>
                <a:rPr lang="en-US" dirty="0"/>
                <a:t>for the simulator </a:t>
              </a:r>
              <a:endParaRPr lang="es-ES" dirty="0"/>
            </a:p>
          </p:txBody>
        </p:sp>
      </p:grpSp>
      <p:grpSp>
        <p:nvGrpSpPr>
          <p:cNvPr id="3" name="Group 2"/>
          <p:cNvGrpSpPr/>
          <p:nvPr/>
        </p:nvGrpSpPr>
        <p:grpSpPr>
          <a:xfrm>
            <a:off x="529400" y="1205522"/>
            <a:ext cx="8240900" cy="613575"/>
            <a:chOff x="529400" y="1205522"/>
            <a:chExt cx="8240900" cy="613575"/>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07380"/>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41455" y="1205522"/>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grpSp>
      <p:grpSp>
        <p:nvGrpSpPr>
          <p:cNvPr id="41" name="Group 40"/>
          <p:cNvGrpSpPr/>
          <p:nvPr/>
        </p:nvGrpSpPr>
        <p:grpSpPr>
          <a:xfrm>
            <a:off x="513380" y="2113484"/>
            <a:ext cx="4777050" cy="362857"/>
            <a:chOff x="-2609209" y="1063398"/>
            <a:chExt cx="8420308" cy="362857"/>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362857"/>
            </a:xfrm>
            <a:prstGeom prst="rect">
              <a:avLst/>
            </a:prstGeom>
            <a:noFill/>
          </p:spPr>
          <p:txBody>
            <a:bodyPr wrap="square" lIns="0" tIns="0" rIns="0" bIns="0" rtlCol="0">
              <a:noAutofit/>
            </a:bodyPr>
            <a:lstStyle/>
            <a:p>
              <a:r>
                <a:rPr lang="en-US" dirty="0" smtClean="0"/>
                <a:t>SID framework develop using P2 flight test data</a:t>
              </a:r>
              <a:endParaRPr lang="en-US" dirty="0"/>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725734"/>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49355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4241912"/>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762095" y="4556138"/>
            <a:ext cx="2531096" cy="1516544"/>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2041539"/>
            <a:ext cx="6623258" cy="2394485"/>
            <a:chOff x="1232773" y="2271396"/>
            <a:chExt cx="6623258" cy="2394485"/>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3072383" y="2271396"/>
              <a:ext cx="2618843" cy="1747449"/>
            </a:xfrm>
            <a:prstGeom prst="rect">
              <a:avLst/>
            </a:prstGeom>
            <a:ln w="28575">
              <a:solidFill>
                <a:schemeClr val="tx1"/>
              </a:solidFill>
            </a:ln>
          </p:spPr>
        </p:pic>
        <p:sp>
          <p:nvSpPr>
            <p:cNvPr id="9" name="TextBox 8"/>
            <p:cNvSpPr txBox="1"/>
            <p:nvPr/>
          </p:nvSpPr>
          <p:spPr>
            <a:xfrm>
              <a:off x="3800246" y="421965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324792" y="2433862"/>
              <a:ext cx="1531239" cy="951122"/>
            </a:xfrm>
            <a:prstGeom prst="rect">
              <a:avLst/>
            </a:prstGeom>
          </p:spPr>
        </p:pic>
        <p:sp>
          <p:nvSpPr>
            <p:cNvPr id="12" name="TextBox 11"/>
            <p:cNvSpPr txBox="1"/>
            <p:nvPr/>
          </p:nvSpPr>
          <p:spPr>
            <a:xfrm>
              <a:off x="6568759" y="3750265"/>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34506"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099713"/>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sp>
        <p:nvSpPr>
          <p:cNvPr id="16" name="Textfeld 15">
            <a:extLst>
              <a:ext uri="{FF2B5EF4-FFF2-40B4-BE49-F238E27FC236}">
                <a16:creationId xmlns:a16="http://schemas.microsoft.com/office/drawing/2014/main" id="{11A7D8A2-8439-4F3F-9B09-87AC139C50E9}"/>
              </a:ext>
            </a:extLst>
          </p:cNvPr>
          <p:cNvSpPr txBox="1"/>
          <p:nvPr/>
        </p:nvSpPr>
        <p:spPr>
          <a:xfrm>
            <a:off x="2522356" y="2492476"/>
            <a:ext cx="2136730" cy="1329032"/>
          </a:xfrm>
          <a:prstGeom prst="rect">
            <a:avLst/>
          </a:prstGeom>
          <a:noFill/>
          <a:ln>
            <a:solidFill>
              <a:schemeClr val="tx1"/>
            </a:solidFill>
          </a:ln>
        </p:spPr>
        <p:txBody>
          <a:bodyPr wrap="square" lIns="0" tIns="0" rIns="0" bIns="0" rtlCol="0" anchor="ctr">
            <a:noAutofit/>
          </a:bodyPr>
          <a:lstStyle/>
          <a:p>
            <a:r>
              <a:rPr lang="en-GB" b="0" i="0" dirty="0">
                <a:latin typeface="Suisse Int'l" panose="020B0504000000000000" pitchFamily="34" charset="77"/>
              </a:rPr>
              <a:t>Picture of the flight simulator in the basement</a:t>
            </a:r>
          </a:p>
        </p:txBody>
      </p:sp>
      <p:pic>
        <p:nvPicPr>
          <p:cNvPr id="2050" name="Picture 2" descr="Resultado de imagen de helicopter handling qualitie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5" y="2476774"/>
            <a:ext cx="2044992" cy="137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1083175"/>
            <a:ext cx="3810045" cy="51175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083176"/>
            <a:ext cx="3842172" cy="51175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584476"/>
            <a:ext cx="3309721" cy="2862322"/>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a:t>
            </a:r>
            <a:endParaRPr lang="en-GB" dirty="0"/>
          </a:p>
        </p:txBody>
      </p:sp>
      <p:sp>
        <p:nvSpPr>
          <p:cNvPr id="12" name="Rectangle 11"/>
          <p:cNvSpPr/>
          <p:nvPr/>
        </p:nvSpPr>
        <p:spPr>
          <a:xfrm>
            <a:off x="4939467" y="15909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1437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1501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0731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0831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1287</Words>
  <Application>Microsoft Office PowerPoint</Application>
  <PresentationFormat>On-screen Show (4:3)</PresentationFormat>
  <Paragraphs>251</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90</cp:revision>
  <dcterms:created xsi:type="dcterms:W3CDTF">2018-02-21T14:41:24Z</dcterms:created>
  <dcterms:modified xsi:type="dcterms:W3CDTF">2018-02-26T10:16:11Z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